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5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2A6B9C6-9E2F-419F-920B-1BC3BD4B97B8}">
          <p14:sldIdLst>
            <p14:sldId id="256"/>
            <p14:sldId id="257"/>
            <p14:sldId id="259"/>
            <p14:sldId id="260"/>
            <p14:sldId id="261"/>
            <p14:sldId id="262"/>
            <p14:sldId id="263"/>
            <p14:sldId id="264"/>
            <p14:sldId id="265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52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37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493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Leahy" userId="e8d104b6-c588-490f-adf0-5a467c7d019e" providerId="ADAL" clId="{8A415644-572F-42A8-B0B0-2B2500D1875C}"/>
    <pc:docChg chg="modSld">
      <pc:chgData name="Michael Leahy" userId="e8d104b6-c588-490f-adf0-5a467c7d019e" providerId="ADAL" clId="{8A415644-572F-42A8-B0B0-2B2500D1875C}" dt="2020-03-03T18:36:58.865" v="120" actId="207"/>
      <pc:docMkLst>
        <pc:docMk/>
      </pc:docMkLst>
      <pc:sldChg chg="modSp">
        <pc:chgData name="Michael Leahy" userId="e8d104b6-c588-490f-adf0-5a467c7d019e" providerId="ADAL" clId="{8A415644-572F-42A8-B0B0-2B2500D1875C}" dt="2020-03-03T18:36:58.865" v="120" actId="207"/>
        <pc:sldMkLst>
          <pc:docMk/>
          <pc:sldMk cId="4010932987" sldId="258"/>
        </pc:sldMkLst>
        <pc:spChg chg="mod">
          <ac:chgData name="Michael Leahy" userId="e8d104b6-c588-490f-adf0-5a467c7d019e" providerId="ADAL" clId="{8A415644-572F-42A8-B0B0-2B2500D1875C}" dt="2020-03-03T18:36:58.865" v="120" actId="207"/>
          <ac:spMkLst>
            <pc:docMk/>
            <pc:sldMk cId="4010932987" sldId="258"/>
            <ac:spMk id="4" creationId="{9E967031-AD4B-4348-B5DF-0CFDBBB5871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64088-C4DD-4F11-A061-9530D67EC3C6}" type="datetimeFigureOut">
              <a:rPr lang="en-CA" smtClean="0"/>
              <a:t>2022-01-26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C01214-1586-4506-9791-09A1EAD2EFC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6999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01214-1586-4506-9791-09A1EAD2EFC7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4099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Volumes/Data/Projects/G67318_DevSummit_2015_temp/links/G67318_Dev_Summit_plain_with_bottom_flair_no%20pics.jpg" TargetMode="External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Volumes/Data/Projects/G67318_DevSummit_2015_temp/links/G67318_Dev_Summit_plain_02.jpg" TargetMode="External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hyperlink" Target="mailto:highered@esri.ca" TargetMode="External"/><Relationship Id="rId5" Type="http://schemas.openxmlformats.org/officeDocument/2006/relationships/hyperlink" Target="https://hed.esri.ca/" TargetMode="Externa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Volumes/Data/Projects/G67318_DevSummit_2015_temp/links/G67318_Dev_Summit_plain_with_bottom_flair_no%20pics.jpg" TargetMode="External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Volumes/Data/Projects/G67318_DevSummit_2015_temp/links/G67318_Dev_Summit_plain_02.jpg" TargetMode="External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Volumes/Data/Projects/G67318_DevSummit_2015_temp/links/G67318_Dev_Summit_plain_02.jpg" TargetMode="External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Volumes/Data/Projects/G67318_DevSummit_2015_temp/links/G67318_Dev_Summit_plain_with_bottom_flair_no%20pics.jpg" TargetMode="External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59405" y="1475707"/>
            <a:ext cx="9144000" cy="1759368"/>
          </a:xfrm>
        </p:spPr>
        <p:txBody>
          <a:bodyPr anchor="b">
            <a:normAutofit/>
          </a:bodyPr>
          <a:lstStyle>
            <a:lvl1pPr algn="l">
              <a:defRPr sz="5400" b="0">
                <a:solidFill>
                  <a:schemeClr val="bg1"/>
                </a:solidFill>
                <a:latin typeface="AvenirNext LT Pro Regular" panose="020B0503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ENTER TITLE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59405" y="3337343"/>
            <a:ext cx="9144000" cy="612357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AvenirNext LT Pro Regular" panose="020B0503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NAMES</a:t>
            </a:r>
          </a:p>
          <a:p>
            <a:r>
              <a:rPr lang="en-US" dirty="0"/>
              <a:t>Email Address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4C8844-D549-409A-BA46-2A7021D236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01" y="175426"/>
            <a:ext cx="3295213" cy="40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85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67318_Dev_Summit_plain_with_bottom_flair.jpg"/>
          <p:cNvPicPr>
            <a:picLocks noChangeAspect="1"/>
          </p:cNvPicPr>
          <p:nvPr userDrawn="1"/>
        </p:nvPicPr>
        <p:blipFill rotWithShape="1">
          <a:blip r:embed="rId2" r:link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"/>
          <a:stretch>
            <a:fillRect/>
          </a:stretch>
        </p:blipFill>
        <p:spPr>
          <a:xfrm>
            <a:off x="-6220" y="0"/>
            <a:ext cx="1219822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EA9EE6-685A-4DF2-8CD9-17A720673A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333" y="6455790"/>
            <a:ext cx="1842168" cy="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93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F01FA5-505E-4E74-9F51-EA3E8C62FB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C14CD2-1B72-4BDE-835F-09407B4FFCF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333" y="6455790"/>
            <a:ext cx="1842168" cy="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954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67318_Dev_Summit_plain.jpg"/>
          <p:cNvPicPr>
            <a:picLocks noChangeAspect="1"/>
          </p:cNvPicPr>
          <p:nvPr userDrawn="1"/>
        </p:nvPicPr>
        <p:blipFill>
          <a:blip r:embed="rId2" r:link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1E8396-5C7E-444F-9A21-DA6597DB308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333" y="6455790"/>
            <a:ext cx="1842168" cy="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644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906B01-2756-41CF-8052-0D290D1FF6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3C83A6-F49A-4A7C-9234-6E9FEBC304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333" y="6455790"/>
            <a:ext cx="1842168" cy="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698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193CF9A-A515-46F7-B0E3-EEA0D21796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Autofit/>
          </a:bodyPr>
          <a:lstStyle>
            <a:lvl1pPr>
              <a:defRPr lang="en-CA" sz="3200" b="0" kern="1200" dirty="0">
                <a:solidFill>
                  <a:schemeClr val="bg1"/>
                </a:solidFill>
                <a:latin typeface="AvenirNext LT Pro Regular" panose="020B0503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lang="en-CA" sz="3200" b="0" kern="1200" dirty="0">
                <a:solidFill>
                  <a:schemeClr val="bg1"/>
                </a:solidFill>
                <a:latin typeface="AvenirNext LT Pro Regular" panose="020B0503020202020204" pitchFamily="34" charset="0"/>
                <a:ea typeface="+mj-ea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lang="en-US" sz="1600" b="0" kern="120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j-ea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7" name="Picture 2" descr="image002">
            <a:extLst>
              <a:ext uri="{FF2B5EF4-FFF2-40B4-BE49-F238E27FC236}">
                <a16:creationId xmlns:a16="http://schemas.microsoft.com/office/drawing/2014/main" id="{31745593-8F40-4684-BB84-4546CA5461B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89"/>
          <a:stretch/>
        </p:blipFill>
        <p:spPr bwMode="auto">
          <a:xfrm>
            <a:off x="10735903" y="6441831"/>
            <a:ext cx="1233356" cy="26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27628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1B666C-26DD-497A-9452-189C4B6085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Autofit/>
          </a:bodyPr>
          <a:lstStyle>
            <a:lvl1pPr>
              <a:defRPr lang="en-CA" sz="3200" b="0" kern="1200" dirty="0">
                <a:solidFill>
                  <a:schemeClr val="bg1"/>
                </a:solidFill>
                <a:latin typeface="AvenirNext LT Pro Regular" panose="020B0503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lang="en-CA" sz="3200" b="0" kern="1200" dirty="0">
                <a:solidFill>
                  <a:schemeClr val="bg1"/>
                </a:solidFill>
                <a:latin typeface="AvenirNext LT Pro Regular" panose="020B0503020202020204" pitchFamily="34" charset="0"/>
                <a:ea typeface="+mj-ea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lang="en-US" sz="1600" b="0" kern="120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j-ea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01E843-C06C-438A-959B-8F4D102A82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333" y="6455790"/>
            <a:ext cx="1842168" cy="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184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59405" y="3337343"/>
            <a:ext cx="9144000" cy="320257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AvenirNext LT Pro Regular" panose="020B0503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NAMES</a:t>
            </a:r>
            <a:endParaRPr lang="en-CA" dirty="0"/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2059402" y="2460458"/>
            <a:ext cx="9144000" cy="8107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0" dirty="0">
                <a:latin typeface="AvenirNext LT Pro Regular" panose="020B0503020202020204" pitchFamily="34" charset="0"/>
              </a:rPr>
              <a:t>QUESTIONS?</a:t>
            </a:r>
            <a:endParaRPr lang="en-CA" sz="5400" b="0" dirty="0">
              <a:latin typeface="AvenirNext LT Pro Regular" panose="020B0503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D8B8A8-4AF7-4B45-BA8E-7F63063B6E0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01" y="175426"/>
            <a:ext cx="3295213" cy="401567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6F2ADF5C-8771-4C70-9288-3AFBD25349EF}"/>
              </a:ext>
            </a:extLst>
          </p:cNvPr>
          <p:cNvSpPr txBox="1">
            <a:spLocks/>
          </p:cNvSpPr>
          <p:nvPr userDrawn="1"/>
        </p:nvSpPr>
        <p:spPr>
          <a:xfrm>
            <a:off x="317001" y="681266"/>
            <a:ext cx="3295213" cy="32025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chemeClr val="bg1"/>
                </a:solidFill>
                <a:effectLst/>
                <a:latin typeface="AvenirNext LT Pro Regular" panose="020B0503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https://hed.esri.ca</a:t>
            </a:r>
            <a:r>
              <a:rPr lang="en-US" sz="1400" b="1" dirty="0">
                <a:effectLst/>
                <a:latin typeface="AvenirNext LT Pro Regular" panose="020B0503020202020204" pitchFamily="34" charset="0"/>
              </a:rPr>
              <a:t>  </a:t>
            </a:r>
            <a:r>
              <a:rPr lang="en-US" sz="1400" b="1" dirty="0">
                <a:solidFill>
                  <a:schemeClr val="bg1"/>
                </a:solidFill>
                <a:effectLst/>
                <a:latin typeface="AvenirNext LT Pro Regular" panose="020B0503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highered@esri.ca</a:t>
            </a:r>
            <a:endParaRPr lang="en-US" sz="1400" b="1" dirty="0">
              <a:solidFill>
                <a:schemeClr val="bg1"/>
              </a:solidFill>
              <a:effectLst/>
              <a:latin typeface="AvenirNext LT Pro Regular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959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lang="en-CA" sz="4400" b="0" kern="1200" dirty="0">
                <a:solidFill>
                  <a:schemeClr val="bg1"/>
                </a:solidFill>
                <a:latin typeface="AvenirNext LT Pro Regular" panose="020B0503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3696"/>
          </a:xfr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 lang="en-US" sz="24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>
              <a:buFont typeface="Arial" panose="020B0604020202020204" pitchFamily="34" charset="0"/>
              <a:buChar char="•"/>
              <a:defRPr lang="en-US" sz="20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buChar char="•"/>
              <a:defRPr lang="en-US" sz="18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buChar char="•"/>
              <a:defRPr lang="en-US" sz="16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buChar char="•"/>
              <a:defRPr lang="en-CA" sz="12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2E8B6-0C1F-46E3-8F01-54DCDBE1F4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333" y="6455790"/>
            <a:ext cx="1842168" cy="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25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67318_Dev_Summit_plain_with_bottom_flair.jpg"/>
          <p:cNvPicPr>
            <a:picLocks noChangeAspect="1"/>
          </p:cNvPicPr>
          <p:nvPr userDrawn="1"/>
        </p:nvPicPr>
        <p:blipFill rotWithShape="1">
          <a:blip r:embed="rId2" r:link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"/>
          <a:stretch>
            <a:fillRect/>
          </a:stretch>
        </p:blipFill>
        <p:spPr>
          <a:xfrm>
            <a:off x="-6220" y="0"/>
            <a:ext cx="1219822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lang="en-CA" sz="4400" b="0" kern="1200" dirty="0">
                <a:solidFill>
                  <a:schemeClr val="bg1"/>
                </a:solidFill>
                <a:latin typeface="AvenirNext LT Pro Regular" panose="020B0503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3696"/>
          </a:xfr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 lang="en-US" sz="24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>
              <a:buFont typeface="Arial" panose="020B0604020202020204" pitchFamily="34" charset="0"/>
              <a:buChar char="•"/>
              <a:defRPr lang="en-US" sz="20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buChar char="•"/>
              <a:defRPr lang="en-US" sz="18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buChar char="•"/>
              <a:defRPr lang="en-US" sz="16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buChar char="•"/>
              <a:defRPr lang="en-CA" sz="12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A4DAEB-5983-4696-A117-C1D288F37B3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333" y="6455790"/>
            <a:ext cx="1842168" cy="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258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lang="en-CA" sz="4400" b="0" kern="1200" dirty="0">
                <a:solidFill>
                  <a:schemeClr val="bg1"/>
                </a:solidFill>
                <a:latin typeface="AvenirNext LT Pro Regular" panose="020B0503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3696"/>
          </a:xfr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 lang="en-US" sz="24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>
              <a:buFont typeface="Arial" panose="020B0604020202020204" pitchFamily="34" charset="0"/>
              <a:buChar char="•"/>
              <a:defRPr lang="en-US" sz="20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buChar char="•"/>
              <a:defRPr lang="en-US" sz="18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buChar char="•"/>
              <a:defRPr lang="en-US" sz="16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buChar char="•"/>
              <a:defRPr lang="en-CA" sz="12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7F8C9F-1B6A-45C5-BD62-D08B7E0253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333" y="6455790"/>
            <a:ext cx="1842168" cy="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896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67318_Dev_Summit_plain.jpg"/>
          <p:cNvPicPr>
            <a:picLocks noChangeAspect="1"/>
          </p:cNvPicPr>
          <p:nvPr userDrawn="1"/>
        </p:nvPicPr>
        <p:blipFill>
          <a:blip r:embed="rId2" r:link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lang="en-CA" sz="4400" b="0" kern="1200" dirty="0">
                <a:solidFill>
                  <a:schemeClr val="bg1"/>
                </a:solidFill>
                <a:latin typeface="AvenirNext LT Pro Regular" panose="020B0503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3696"/>
          </a:xfr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 lang="en-US" sz="24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>
              <a:buFont typeface="Arial" panose="020B0604020202020204" pitchFamily="34" charset="0"/>
              <a:buChar char="•"/>
              <a:defRPr lang="en-US" sz="20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buChar char="•"/>
              <a:defRPr lang="en-US" sz="18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buChar char="•"/>
              <a:defRPr lang="en-US" sz="16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buChar char="•"/>
              <a:defRPr lang="en-CA" sz="12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AE1013-EFC7-4AAD-8755-49A58A0C3B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333" y="6455790"/>
            <a:ext cx="1842168" cy="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099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DF653D7-2598-4341-AED4-2A79147444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lang="en-CA" sz="4400" b="0" kern="1200" dirty="0">
                <a:solidFill>
                  <a:schemeClr val="bg1"/>
                </a:solidFill>
                <a:latin typeface="AvenirNext LT Pro Regular" panose="020B0503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1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0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18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16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12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CA" sz="105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1" kern="1200" baseline="0" dirty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lang="en-US" sz="20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>
              <a:defRPr lang="en-US" sz="18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>
              <a:defRPr lang="en-US" sz="16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3pPr>
            <a:lvl4pPr>
              <a:defRPr lang="en-US" sz="12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4pPr>
            <a:lvl5pPr>
              <a:defRPr lang="en-CA" sz="105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41B5A7-2CE2-4D2C-8CB2-247C5B8279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333" y="6455790"/>
            <a:ext cx="1842168" cy="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13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A13D37-A55B-4029-9013-2EB488D8B3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lang="en-CA" sz="4400" b="0" kern="1200" dirty="0">
                <a:solidFill>
                  <a:schemeClr val="bg1"/>
                </a:solidFill>
                <a:latin typeface="AvenirNext LT Pro Regular" panose="020B0503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1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0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18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16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12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CA" sz="105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1" kern="1200" baseline="0" dirty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lang="en-US" sz="20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>
              <a:defRPr lang="en-US" sz="18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>
              <a:defRPr lang="en-US" sz="16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3pPr>
            <a:lvl4pPr>
              <a:defRPr lang="en-US" sz="12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4pPr>
            <a:lvl5pPr>
              <a:defRPr lang="en-CA" sz="105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080EF8-EBFA-4D20-AF2B-0A16DD1BE2C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333" y="6455790"/>
            <a:ext cx="1842168" cy="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67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67318_Dev_Summit_plain.jpg"/>
          <p:cNvPicPr>
            <a:picLocks noChangeAspect="1"/>
          </p:cNvPicPr>
          <p:nvPr userDrawn="1"/>
        </p:nvPicPr>
        <p:blipFill>
          <a:blip r:embed="rId2" r:link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lang="en-CA" sz="4400" b="1" kern="1200" dirty="0">
                <a:solidFill>
                  <a:schemeClr val="bg1"/>
                </a:solidFill>
                <a:latin typeface="AvenirNext LT Pro Regular" panose="020B0503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1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0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18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16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12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CA" sz="105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1" kern="1200" baseline="0" dirty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lang="en-US" sz="20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>
              <a:defRPr lang="en-US" sz="18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>
              <a:defRPr lang="en-US" sz="16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3pPr>
            <a:lvl4pPr>
              <a:defRPr lang="en-US" sz="12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4pPr>
            <a:lvl5pPr>
              <a:defRPr lang="en-CA" sz="105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560AEE-2654-4151-B1B2-07722407A3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333" y="6455790"/>
            <a:ext cx="1842168" cy="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67318_Dev_Summit_plain_with_bottom_flair.jpg"/>
          <p:cNvPicPr>
            <a:picLocks noChangeAspect="1"/>
          </p:cNvPicPr>
          <p:nvPr userDrawn="1"/>
        </p:nvPicPr>
        <p:blipFill rotWithShape="1">
          <a:blip r:embed="rId2" r:link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"/>
          <a:stretch>
            <a:fillRect/>
          </a:stretch>
        </p:blipFill>
        <p:spPr>
          <a:xfrm>
            <a:off x="-6220" y="0"/>
            <a:ext cx="1219822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lang="en-CA" sz="4400" b="0" kern="1200" dirty="0">
                <a:solidFill>
                  <a:schemeClr val="bg1"/>
                </a:solidFill>
                <a:latin typeface="AvenirNext LT Pro Regular" panose="020B0503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1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0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18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16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12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CA" sz="105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1" kern="1200" baseline="0" dirty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lang="en-US" sz="20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>
              <a:defRPr lang="en-US" sz="18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>
              <a:defRPr lang="en-US" sz="16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3pPr>
            <a:lvl4pPr>
              <a:defRPr lang="en-US" sz="12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4pPr>
            <a:lvl5pPr>
              <a:defRPr lang="en-CA" sz="105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588F88-C9C7-465B-B0FD-272BE679DD0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333" y="6455790"/>
            <a:ext cx="1842168" cy="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82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Next LT Pro Regular" panose="020B0503020202020204" pitchFamily="34" charset="0"/>
              </a:defRPr>
            </a:lvl1pPr>
          </a:lstStyle>
          <a:p>
            <a:fld id="{C07440AE-8E13-4B02-BABF-6B9902E1F76D}" type="datetimeFigureOut">
              <a:rPr lang="en-CA" smtClean="0"/>
              <a:pPr/>
              <a:t>2022-01-26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Next LT Pro Regular" panose="020B0503020202020204" pitchFamily="34" charset="0"/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Next LT Pro Regular" panose="020B0503020202020204" pitchFamily="34" charset="0"/>
              </a:defRPr>
            </a:lvl1pPr>
          </a:lstStyle>
          <a:p>
            <a:fld id="{EBEC28F3-66CF-42DA-8135-A5A8B77422A1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5078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8" r:id="rId3"/>
    <p:sldLayoutId id="2147483660" r:id="rId4"/>
    <p:sldLayoutId id="2147483659" r:id="rId5"/>
    <p:sldLayoutId id="2147483653" r:id="rId6"/>
    <p:sldLayoutId id="2147483662" r:id="rId7"/>
    <p:sldLayoutId id="2147483663" r:id="rId8"/>
    <p:sldLayoutId id="2147483664" r:id="rId9"/>
    <p:sldLayoutId id="2147483655" r:id="rId10"/>
    <p:sldLayoutId id="2147483666" r:id="rId11"/>
    <p:sldLayoutId id="2147483665" r:id="rId12"/>
    <p:sldLayoutId id="2147483667" r:id="rId13"/>
    <p:sldLayoutId id="2147483657" r:id="rId14"/>
    <p:sldLayoutId id="2147483668" r:id="rId15"/>
    <p:sldLayoutId id="214748366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Next LT Pro Regular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Next LT Pro Regular" panose="020B05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Next LT Pro Regular" panose="020B05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Next LT Pro Regular" panose="020B05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Next LT Pro Regular" panose="020B05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Next LT Pro Regular" panose="020B05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leahy@esri.ca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hed.esri.ca/studentlistserv" TargetMode="External"/><Relationship Id="rId2" Type="http://schemas.openxmlformats.org/officeDocument/2006/relationships/hyperlink" Target="mailto:mleahy@esri.ca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twitter.com/GIS4HEd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insights.stackoverflow.com/trends?tags=java%2Cc%2Cc%2B%2B%2Cpython%2Cc%23%2Cvb.net%2Cjavascript%2Cassembly%2Cphp%2Cperl%2Cruby%2Cvb%2Cswift%2Cr%2Cobjective-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97C04-3C85-4607-84E7-828C58B924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Bringing GIS Analysis to Life using Python Notebooks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EAC82C-EC7C-49E5-849C-3A5EF5DDC0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Michael G. Leahy PhD – </a:t>
            </a:r>
            <a:r>
              <a:rPr lang="en-CA" dirty="0">
                <a:hlinkClick r:id="rId2"/>
              </a:rPr>
              <a:t>mleahy@esri.ca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1125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9E967031-AD4B-4348-B5DF-0CFDBBB58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9405" y="3337343"/>
            <a:ext cx="9144000" cy="1913926"/>
          </a:xfrm>
        </p:spPr>
        <p:txBody>
          <a:bodyPr/>
          <a:lstStyle/>
          <a:p>
            <a:r>
              <a:rPr lang="en-CA" dirty="0"/>
              <a:t>Michael G. Leahy PhD – </a:t>
            </a:r>
            <a:r>
              <a:rPr lang="en-CA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mleahy@esri.ca</a:t>
            </a:r>
            <a:endParaRPr lang="en-CA" dirty="0"/>
          </a:p>
          <a:p>
            <a:endParaRPr lang="en-CA" dirty="0"/>
          </a:p>
          <a:p>
            <a:r>
              <a:rPr lang="en-CA" sz="2400" b="1" dirty="0"/>
              <a:t>ListServ: </a:t>
            </a:r>
            <a:r>
              <a:rPr lang="en-CA" sz="240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https://hed.esri.ca/studentlistserv</a:t>
            </a:r>
            <a:endParaRPr lang="en-CA" sz="2400" b="1" dirty="0"/>
          </a:p>
          <a:p>
            <a:r>
              <a:rPr lang="en-CA" sz="2400" b="1" dirty="0"/>
              <a:t>Twitter: </a:t>
            </a:r>
            <a:r>
              <a:rPr lang="en-CA" sz="2400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@GIS4HEd</a:t>
            </a:r>
            <a:endParaRPr lang="en-CA" sz="2400" b="1" dirty="0"/>
          </a:p>
        </p:txBody>
      </p:sp>
    </p:spTree>
    <p:extLst>
      <p:ext uri="{BB962C8B-B14F-4D97-AF65-F5344CB8AC3E}">
        <p14:creationId xmlns:p14="http://schemas.microsoft.com/office/powerpoint/2010/main" val="401093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27E24-C80C-4023-A729-B425A00D1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Workshop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1AE72-578A-409D-987C-BBC046D23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Introduction: </a:t>
            </a:r>
            <a:r>
              <a:rPr lang="en-CA" dirty="0" err="1"/>
              <a:t>Jupyter</a:t>
            </a:r>
            <a:r>
              <a:rPr lang="en-CA" dirty="0"/>
              <a:t> Notebooks -&gt; ArcGIS Notebooks</a:t>
            </a:r>
          </a:p>
          <a:p>
            <a:pPr lvl="1"/>
            <a:r>
              <a:rPr lang="en-CA" dirty="0"/>
              <a:t>Why? What?</a:t>
            </a:r>
          </a:p>
          <a:p>
            <a:pPr marL="457200" lvl="1" indent="0">
              <a:buNone/>
            </a:pPr>
            <a:r>
              <a:rPr lang="en-CA" dirty="0"/>
              <a:t>  </a:t>
            </a:r>
          </a:p>
          <a:p>
            <a:r>
              <a:rPr lang="en-CA" dirty="0"/>
              <a:t>Getting Started:</a:t>
            </a:r>
          </a:p>
          <a:p>
            <a:pPr lvl="1"/>
            <a:r>
              <a:rPr lang="en-CA" dirty="0"/>
              <a:t>Basics of working with </a:t>
            </a:r>
            <a:r>
              <a:rPr lang="en-CA" dirty="0" err="1"/>
              <a:t>Jupyter</a:t>
            </a:r>
            <a:r>
              <a:rPr lang="en-CA" dirty="0"/>
              <a:t> Notebooks</a:t>
            </a:r>
          </a:p>
          <a:p>
            <a:pPr lvl="1"/>
            <a:r>
              <a:rPr lang="en-CA" dirty="0"/>
              <a:t>Notebooks in ArcGIS Pro</a:t>
            </a:r>
          </a:p>
          <a:p>
            <a:pPr lvl="1"/>
            <a:r>
              <a:rPr lang="en-CA" dirty="0"/>
              <a:t>Hosted Notebooks in ArcGIS Enterprise, ArcGIS Online</a:t>
            </a:r>
          </a:p>
          <a:p>
            <a:pPr lvl="1"/>
            <a:endParaRPr lang="en-CA" dirty="0"/>
          </a:p>
          <a:p>
            <a:r>
              <a:rPr lang="en-CA" dirty="0"/>
              <a:t>Geospatial Data Science Notebook samples:</a:t>
            </a:r>
          </a:p>
          <a:p>
            <a:pPr lvl="1"/>
            <a:r>
              <a:rPr lang="en-CA" dirty="0"/>
              <a:t>Data wrangling</a:t>
            </a:r>
          </a:p>
          <a:p>
            <a:pPr lvl="1"/>
            <a:r>
              <a:rPr lang="en-CA" dirty="0"/>
              <a:t>Data exploration</a:t>
            </a:r>
          </a:p>
          <a:p>
            <a:pPr lvl="1"/>
            <a:r>
              <a:rPr lang="en-CA" dirty="0"/>
              <a:t>Data analysis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7000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8CF5D-8614-4421-906A-66048728D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FFA0B-A037-488E-9D6D-A54058DE2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44671" cy="4773696"/>
          </a:xfrm>
        </p:spPr>
        <p:txBody>
          <a:bodyPr/>
          <a:lstStyle/>
          <a:p>
            <a:r>
              <a:rPr lang="en-CA" dirty="0"/>
              <a:t>Arguably </a:t>
            </a:r>
            <a:r>
              <a:rPr lang="en-CA" b="1" u="sng" dirty="0"/>
              <a:t>the</a:t>
            </a:r>
            <a:r>
              <a:rPr lang="en-CA" dirty="0"/>
              <a:t> most popular programming language today</a:t>
            </a:r>
            <a:br>
              <a:rPr lang="en-CA" dirty="0"/>
            </a:br>
            <a:endParaRPr lang="en-CA" dirty="0"/>
          </a:p>
          <a:p>
            <a:r>
              <a:rPr lang="en-CA" dirty="0"/>
              <a:t>Why?</a:t>
            </a:r>
          </a:p>
          <a:p>
            <a:pPr lvl="1"/>
            <a:r>
              <a:rPr lang="en-CA" dirty="0"/>
              <a:t>Active/supportive community</a:t>
            </a:r>
          </a:p>
          <a:p>
            <a:pPr lvl="1"/>
            <a:r>
              <a:rPr lang="en-CA" dirty="0"/>
              <a:t>Big Data, ML/DL/AI</a:t>
            </a:r>
          </a:p>
          <a:p>
            <a:pPr lvl="1"/>
            <a:r>
              <a:rPr lang="en-CA" dirty="0"/>
              <a:t>Many high-quality libraries</a:t>
            </a:r>
          </a:p>
          <a:p>
            <a:pPr lvl="1"/>
            <a:r>
              <a:rPr lang="en-CA" dirty="0"/>
              <a:t>Reliable and efficient</a:t>
            </a:r>
          </a:p>
          <a:p>
            <a:pPr lvl="1"/>
            <a:r>
              <a:rPr lang="en-CA" dirty="0"/>
              <a:t>Highly accessible (easy to learn and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E6EC6-94EB-468F-9400-D4B1BE9A021D}"/>
              </a:ext>
            </a:extLst>
          </p:cNvPr>
          <p:cNvSpPr txBox="1"/>
          <p:nvPr/>
        </p:nvSpPr>
        <p:spPr>
          <a:xfrm>
            <a:off x="6836889" y="5244173"/>
            <a:ext cx="478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2"/>
              </a:rPr>
              <a:t>https://insights.stackoverflow.com/trends</a:t>
            </a:r>
            <a:endParaRPr lang="en-CA" dirty="0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EBF7EC3D-1FBF-4D3E-B96F-1C269A178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053" y="1789235"/>
            <a:ext cx="5186109" cy="3356391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70B4D3DA-5BEC-492A-A1CF-3BD521F8CB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050" y="1789235"/>
            <a:ext cx="5186112" cy="335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5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6C893-824A-4D70-A72D-E0C7071D0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Jupyter</a:t>
            </a:r>
            <a:r>
              <a:rPr lang="en-CA" dirty="0"/>
              <a:t>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E1826-FA4A-4E00-BE40-892DAAA8E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39871" cy="4773696"/>
          </a:xfrm>
        </p:spPr>
        <p:txBody>
          <a:bodyPr>
            <a:normAutofit/>
          </a:bodyPr>
          <a:lstStyle/>
          <a:p>
            <a:r>
              <a:rPr lang="en-CA" sz="2800" dirty="0"/>
              <a:t>A popular way to compose documents that include:</a:t>
            </a:r>
          </a:p>
          <a:p>
            <a:endParaRPr lang="en-CA" sz="2800" dirty="0"/>
          </a:p>
          <a:p>
            <a:pPr lvl="1"/>
            <a:r>
              <a:rPr lang="en-CA" sz="2400" dirty="0"/>
              <a:t>Rich formatted text </a:t>
            </a:r>
          </a:p>
          <a:p>
            <a:pPr lvl="1"/>
            <a:r>
              <a:rPr lang="en-CA" sz="2400" dirty="0"/>
              <a:t>Embedded images</a:t>
            </a:r>
          </a:p>
          <a:p>
            <a:pPr lvl="1"/>
            <a:r>
              <a:rPr lang="en-CA" sz="2400" dirty="0"/>
              <a:t>Multimedia</a:t>
            </a:r>
          </a:p>
          <a:p>
            <a:pPr lvl="1"/>
            <a:r>
              <a:rPr lang="en-CA" sz="2400" dirty="0"/>
              <a:t>Math formulas</a:t>
            </a:r>
          </a:p>
          <a:p>
            <a:pPr lvl="1"/>
            <a:r>
              <a:rPr lang="en-CA" sz="2400" dirty="0"/>
              <a:t>All interlaced with live executable code and visualization of outputs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A722A79-976C-40DD-BA83-671BEA236350}"/>
              </a:ext>
            </a:extLst>
          </p:cNvPr>
          <p:cNvSpPr txBox="1">
            <a:spLocks/>
          </p:cNvSpPr>
          <p:nvPr/>
        </p:nvSpPr>
        <p:spPr>
          <a:xfrm>
            <a:off x="6113932" y="1831415"/>
            <a:ext cx="5239871" cy="4773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CA" sz="12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Why?</a:t>
            </a:r>
          </a:p>
          <a:p>
            <a:endParaRPr lang="en-CA" sz="2800" dirty="0"/>
          </a:p>
          <a:p>
            <a:pPr lvl="1"/>
            <a:r>
              <a:rPr lang="en-CA" sz="2400" dirty="0"/>
              <a:t>Everything in one place</a:t>
            </a:r>
          </a:p>
          <a:p>
            <a:pPr lvl="1"/>
            <a:r>
              <a:rPr lang="en-CA" sz="2400" dirty="0"/>
              <a:t>Sharable</a:t>
            </a:r>
          </a:p>
          <a:p>
            <a:pPr lvl="1"/>
            <a:r>
              <a:rPr lang="en-CA" sz="2400" dirty="0"/>
              <a:t>Language independent</a:t>
            </a:r>
          </a:p>
          <a:p>
            <a:pPr lvl="1"/>
            <a:r>
              <a:rPr lang="en-CA" sz="2400" dirty="0"/>
              <a:t>Customizable</a:t>
            </a:r>
          </a:p>
          <a:p>
            <a:pPr lvl="1"/>
            <a:r>
              <a:rPr lang="en-CA" sz="2400" dirty="0"/>
              <a:t>Reproducibility &amp; Transparency</a:t>
            </a:r>
          </a:p>
          <a:p>
            <a:pPr lvl="1"/>
            <a:r>
              <a:rPr lang="en-CA" sz="2400" dirty="0"/>
              <a:t>Teaching</a:t>
            </a:r>
          </a:p>
          <a:p>
            <a:pPr lvl="1"/>
            <a:r>
              <a:rPr lang="en-CA" sz="2400" dirty="0"/>
              <a:t>Iterative exploration</a:t>
            </a:r>
          </a:p>
          <a:p>
            <a:pPr lvl="1"/>
            <a:endParaRPr lang="en-CA" sz="2400" dirty="0"/>
          </a:p>
          <a:p>
            <a:pPr lvl="1"/>
            <a:r>
              <a:rPr lang="en-CA" sz="2400" dirty="0"/>
              <a:t>Python!</a:t>
            </a:r>
          </a:p>
        </p:txBody>
      </p:sp>
    </p:spTree>
    <p:extLst>
      <p:ext uri="{BB962C8B-B14F-4D97-AF65-F5344CB8AC3E}">
        <p14:creationId xmlns:p14="http://schemas.microsoft.com/office/powerpoint/2010/main" val="118868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3A665-DF1D-45F7-9B2C-0D1C0E35B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ArcGIS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5112E-53E1-4F2F-A11B-94D275D4B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061" y="1690688"/>
            <a:ext cx="5257800" cy="4773696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r>
              <a:rPr lang="en-CA" dirty="0"/>
              <a:t>Notebooks – around since '80s</a:t>
            </a:r>
          </a:p>
          <a:p>
            <a:pPr marL="457200" lvl="1" indent="0">
              <a:buNone/>
            </a:pPr>
            <a:r>
              <a:rPr lang="en-CA" dirty="0"/>
              <a:t>&gt; </a:t>
            </a:r>
            <a:r>
              <a:rPr lang="en-CA" dirty="0" err="1"/>
              <a:t>IPython</a:t>
            </a:r>
            <a:r>
              <a:rPr lang="en-CA" dirty="0"/>
              <a:t> (2001)</a:t>
            </a:r>
          </a:p>
          <a:p>
            <a:pPr marL="457200" lvl="1" indent="0">
              <a:buNone/>
            </a:pPr>
            <a:r>
              <a:rPr lang="en-CA" dirty="0"/>
              <a:t>   &gt; </a:t>
            </a:r>
            <a:r>
              <a:rPr lang="en-CA" dirty="0" err="1"/>
              <a:t>Jupyter</a:t>
            </a:r>
            <a:r>
              <a:rPr lang="en-CA" dirty="0"/>
              <a:t> (2014, multi-language)</a:t>
            </a:r>
          </a:p>
          <a:p>
            <a:pPr marL="457200" lvl="1" indent="0">
              <a:buNone/>
            </a:pPr>
            <a:endParaRPr lang="en-CA" dirty="0"/>
          </a:p>
          <a:p>
            <a:pPr marL="457200" lvl="1" indent="0">
              <a:buNone/>
            </a:pPr>
            <a:endParaRPr lang="en-CA" dirty="0"/>
          </a:p>
          <a:p>
            <a:r>
              <a:rPr lang="en-CA" dirty="0"/>
              <a:t>ArcGIS:</a:t>
            </a:r>
          </a:p>
          <a:p>
            <a:pPr lvl="1"/>
            <a:r>
              <a:rPr lang="en-CA" dirty="0"/>
              <a:t>Geoprocessing with Python </a:t>
            </a:r>
            <a:br>
              <a:rPr lang="en-CA" dirty="0"/>
            </a:br>
            <a:r>
              <a:rPr lang="en-CA" dirty="0"/>
              <a:t>since ArcGIS 9.0 (2004)</a:t>
            </a:r>
          </a:p>
          <a:p>
            <a:endParaRPr lang="en-CA" dirty="0"/>
          </a:p>
          <a:p>
            <a:pPr marL="457200" lvl="1" indent="0">
              <a:buNone/>
            </a:pPr>
            <a:endParaRPr lang="en-CA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9FE665C-75A2-497B-A3E7-04A20C3C39DB}"/>
              </a:ext>
            </a:extLst>
          </p:cNvPr>
          <p:cNvSpPr txBox="1">
            <a:spLocks/>
          </p:cNvSpPr>
          <p:nvPr/>
        </p:nvSpPr>
        <p:spPr>
          <a:xfrm>
            <a:off x="5619738" y="1719179"/>
            <a:ext cx="5563269" cy="47736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CA" sz="12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2016: ArcGIS Notebooks = </a:t>
            </a:r>
          </a:p>
          <a:p>
            <a:pPr marL="457200" lvl="1" indent="0">
              <a:buNone/>
            </a:pPr>
            <a:r>
              <a:rPr lang="en-CA" dirty="0" err="1"/>
              <a:t>Jupyter</a:t>
            </a:r>
            <a:r>
              <a:rPr lang="en-CA" dirty="0"/>
              <a:t> Notebook server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CA" dirty="0"/>
              <a:t>  + Python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CA" dirty="0"/>
              <a:t>    + ArcGIS API for Python (2016)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CA" dirty="0"/>
              <a:t>    + </a:t>
            </a:r>
            <a:r>
              <a:rPr lang="en-CA" dirty="0" err="1"/>
              <a:t>ArcPy</a:t>
            </a:r>
            <a:endParaRPr lang="en-CA" dirty="0"/>
          </a:p>
          <a:p>
            <a:pPr marL="457200" lvl="1" indent="0">
              <a:buNone/>
            </a:pPr>
            <a:endParaRPr lang="en-CA" dirty="0"/>
          </a:p>
          <a:p>
            <a:r>
              <a:rPr lang="en-CA" dirty="0"/>
              <a:t>2019: Hosted Notebooks = </a:t>
            </a:r>
          </a:p>
          <a:p>
            <a:pPr marL="457200" lvl="1" indent="0">
              <a:buNone/>
            </a:pPr>
            <a:r>
              <a:rPr lang="en-CA" dirty="0"/>
              <a:t>ArcGIS Notebook</a:t>
            </a:r>
          </a:p>
          <a:p>
            <a:pPr marL="457200" lvl="1" indent="0">
              <a:buNone/>
            </a:pPr>
            <a:r>
              <a:rPr lang="en-CA" dirty="0"/>
              <a:t>  + ArcGIS Enterprise 10.7.1+</a:t>
            </a:r>
          </a:p>
          <a:p>
            <a:pPr marL="457200" lvl="1" indent="0">
              <a:buNone/>
            </a:pPr>
            <a:r>
              <a:rPr lang="en-CA" dirty="0"/>
              <a:t>  + Notebook Server for ArcGIS</a:t>
            </a:r>
          </a:p>
          <a:p>
            <a:pPr marL="457200" lvl="1" indent="0">
              <a:buNone/>
            </a:pPr>
            <a:r>
              <a:rPr lang="en-CA" dirty="0"/>
              <a:t>  (or simply ArcGIS Online … soon)</a:t>
            </a:r>
          </a:p>
          <a:p>
            <a:pPr marL="457200" lvl="1" indent="0">
              <a:buNone/>
            </a:pPr>
            <a:endParaRPr lang="en-CA" dirty="0"/>
          </a:p>
          <a:p>
            <a:r>
              <a:rPr lang="en-CA" dirty="0"/>
              <a:t>2020: ArcGIS Pro Notebooks = </a:t>
            </a:r>
          </a:p>
          <a:p>
            <a:pPr marL="457200" lvl="1" indent="0">
              <a:buNone/>
            </a:pPr>
            <a:r>
              <a:rPr lang="en-CA" dirty="0"/>
              <a:t>ArcGIS Pro 2.5+ (2020)</a:t>
            </a:r>
          </a:p>
          <a:p>
            <a:pPr marL="457200" lvl="1" indent="0">
              <a:buNone/>
            </a:pPr>
            <a:r>
              <a:rPr lang="en-CA" dirty="0"/>
              <a:t>  + ArcGIS Notebooks</a:t>
            </a:r>
          </a:p>
          <a:p>
            <a:pPr marL="457200" lvl="1" indent="0">
              <a:buNone/>
            </a:pPr>
            <a:endParaRPr lang="en-CA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CA" dirty="0"/>
          </a:p>
        </p:txBody>
      </p:sp>
      <p:pic>
        <p:nvPicPr>
          <p:cNvPr id="7" name="Picture 6" descr="A picture containing kite&#10;&#10;Description automatically generated">
            <a:extLst>
              <a:ext uri="{FF2B5EF4-FFF2-40B4-BE49-F238E27FC236}">
                <a16:creationId xmlns:a16="http://schemas.microsoft.com/office/drawing/2014/main" id="{46698C80-649A-467A-8CC1-C0B502D49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617" y="1882501"/>
            <a:ext cx="1243028" cy="124302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5D30C97-B771-43E5-913D-E0AEE0D370DD}"/>
              </a:ext>
            </a:extLst>
          </p:cNvPr>
          <p:cNvGrpSpPr>
            <a:grpSpLocks noChangeAspect="1"/>
          </p:cNvGrpSpPr>
          <p:nvPr/>
        </p:nvGrpSpPr>
        <p:grpSpPr>
          <a:xfrm>
            <a:off x="11294131" y="4074847"/>
            <a:ext cx="744704" cy="804280"/>
            <a:chOff x="9628021" y="3360708"/>
            <a:chExt cx="457200" cy="493776"/>
          </a:xfrm>
        </p:grpSpPr>
        <p:sp>
          <p:nvSpPr>
            <p:cNvPr id="12" name="Freeform 20">
              <a:extLst>
                <a:ext uri="{FF2B5EF4-FFF2-40B4-BE49-F238E27FC236}">
                  <a16:creationId xmlns:a16="http://schemas.microsoft.com/office/drawing/2014/main" id="{5ACFF524-AB9C-48D3-A25A-D42708448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1452" y="3360708"/>
              <a:ext cx="430339" cy="493776"/>
            </a:xfrm>
            <a:custGeom>
              <a:avLst/>
              <a:gdLst>
                <a:gd name="T0" fmla="*/ 25249 w 25920"/>
                <a:gd name="T1" fmla="*/ 5188 h 29546"/>
                <a:gd name="T2" fmla="*/ 13794 w 25920"/>
                <a:gd name="T3" fmla="*/ 174 h 29546"/>
                <a:gd name="T4" fmla="*/ 12960 w 25920"/>
                <a:gd name="T5" fmla="*/ 0 h 29546"/>
                <a:gd name="T6" fmla="*/ 12126 w 25920"/>
                <a:gd name="T7" fmla="*/ 174 h 29546"/>
                <a:gd name="T8" fmla="*/ 2524 w 25920"/>
                <a:gd name="T9" fmla="*/ 4377 h 29546"/>
                <a:gd name="T10" fmla="*/ 0 w 25920"/>
                <a:gd name="T11" fmla="*/ 8237 h 29546"/>
                <a:gd name="T12" fmla="*/ 0 w 25920"/>
                <a:gd name="T13" fmla="*/ 23331 h 29546"/>
                <a:gd name="T14" fmla="*/ 671 w 25920"/>
                <a:gd name="T15" fmla="*/ 24357 h 29546"/>
                <a:gd name="T16" fmla="*/ 12126 w 25920"/>
                <a:gd name="T17" fmla="*/ 29371 h 29546"/>
                <a:gd name="T18" fmla="*/ 12960 w 25920"/>
                <a:gd name="T19" fmla="*/ 29546 h 29546"/>
                <a:gd name="T20" fmla="*/ 13794 w 25920"/>
                <a:gd name="T21" fmla="*/ 29371 h 29546"/>
                <a:gd name="T22" fmla="*/ 23396 w 25920"/>
                <a:gd name="T23" fmla="*/ 25168 h 29546"/>
                <a:gd name="T24" fmla="*/ 25920 w 25920"/>
                <a:gd name="T25" fmla="*/ 21308 h 29546"/>
                <a:gd name="T26" fmla="*/ 25920 w 25920"/>
                <a:gd name="T27" fmla="*/ 6214 h 29546"/>
                <a:gd name="T28" fmla="*/ 25249 w 25920"/>
                <a:gd name="T29" fmla="*/ 5188 h 29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920" h="29546">
                  <a:moveTo>
                    <a:pt x="25249" y="5188"/>
                  </a:moveTo>
                  <a:cubicBezTo>
                    <a:pt x="13794" y="174"/>
                    <a:pt x="13794" y="174"/>
                    <a:pt x="13794" y="174"/>
                  </a:cubicBezTo>
                  <a:cubicBezTo>
                    <a:pt x="13530" y="58"/>
                    <a:pt x="13249" y="0"/>
                    <a:pt x="12960" y="0"/>
                  </a:cubicBezTo>
                  <a:cubicBezTo>
                    <a:pt x="12672" y="0"/>
                    <a:pt x="12391" y="58"/>
                    <a:pt x="12126" y="174"/>
                  </a:cubicBezTo>
                  <a:cubicBezTo>
                    <a:pt x="2524" y="4377"/>
                    <a:pt x="2524" y="4377"/>
                    <a:pt x="2524" y="4377"/>
                  </a:cubicBezTo>
                  <a:cubicBezTo>
                    <a:pt x="991" y="5048"/>
                    <a:pt x="0" y="6563"/>
                    <a:pt x="0" y="8237"/>
                  </a:cubicBezTo>
                  <a:cubicBezTo>
                    <a:pt x="0" y="23331"/>
                    <a:pt x="0" y="23331"/>
                    <a:pt x="0" y="23331"/>
                  </a:cubicBezTo>
                  <a:cubicBezTo>
                    <a:pt x="0" y="23776"/>
                    <a:pt x="264" y="24179"/>
                    <a:pt x="671" y="24357"/>
                  </a:cubicBezTo>
                  <a:cubicBezTo>
                    <a:pt x="12126" y="29371"/>
                    <a:pt x="12126" y="29371"/>
                    <a:pt x="12126" y="29371"/>
                  </a:cubicBezTo>
                  <a:cubicBezTo>
                    <a:pt x="12391" y="29487"/>
                    <a:pt x="12672" y="29546"/>
                    <a:pt x="12960" y="29546"/>
                  </a:cubicBezTo>
                  <a:cubicBezTo>
                    <a:pt x="13249" y="29546"/>
                    <a:pt x="13530" y="29487"/>
                    <a:pt x="13794" y="29371"/>
                  </a:cubicBezTo>
                  <a:cubicBezTo>
                    <a:pt x="23396" y="25168"/>
                    <a:pt x="23396" y="25168"/>
                    <a:pt x="23396" y="25168"/>
                  </a:cubicBezTo>
                  <a:cubicBezTo>
                    <a:pt x="24930" y="24497"/>
                    <a:pt x="25920" y="22982"/>
                    <a:pt x="25920" y="21308"/>
                  </a:cubicBezTo>
                  <a:cubicBezTo>
                    <a:pt x="25920" y="6214"/>
                    <a:pt x="25920" y="6214"/>
                    <a:pt x="25920" y="6214"/>
                  </a:cubicBezTo>
                  <a:cubicBezTo>
                    <a:pt x="25920" y="5769"/>
                    <a:pt x="25657" y="5367"/>
                    <a:pt x="25249" y="5188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210564F-B942-4EEB-B8FC-A6C3CD34F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28021" y="3378996"/>
              <a:ext cx="457200" cy="4572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995A26D-B044-4DB3-BFE0-83B09E749037}"/>
              </a:ext>
            </a:extLst>
          </p:cNvPr>
          <p:cNvGrpSpPr>
            <a:grpSpLocks noChangeAspect="1"/>
          </p:cNvGrpSpPr>
          <p:nvPr/>
        </p:nvGrpSpPr>
        <p:grpSpPr>
          <a:xfrm>
            <a:off x="10557835" y="3516131"/>
            <a:ext cx="795965" cy="859642"/>
            <a:chOff x="4502978" y="3371369"/>
            <a:chExt cx="457200" cy="493776"/>
          </a:xfrm>
          <a:noFill/>
        </p:grpSpPr>
        <p:sp useBgFill="1">
          <p:nvSpPr>
            <p:cNvPr id="16" name="Freeform 20">
              <a:extLst>
                <a:ext uri="{FF2B5EF4-FFF2-40B4-BE49-F238E27FC236}">
                  <a16:creationId xmlns:a16="http://schemas.microsoft.com/office/drawing/2014/main" id="{F7320C4D-FE16-4178-94FC-AE48BDD76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409" y="3371369"/>
              <a:ext cx="430339" cy="493776"/>
            </a:xfrm>
            <a:custGeom>
              <a:avLst/>
              <a:gdLst>
                <a:gd name="T0" fmla="*/ 25249 w 25920"/>
                <a:gd name="T1" fmla="*/ 5188 h 29546"/>
                <a:gd name="T2" fmla="*/ 13794 w 25920"/>
                <a:gd name="T3" fmla="*/ 174 h 29546"/>
                <a:gd name="T4" fmla="*/ 12960 w 25920"/>
                <a:gd name="T5" fmla="*/ 0 h 29546"/>
                <a:gd name="T6" fmla="*/ 12126 w 25920"/>
                <a:gd name="T7" fmla="*/ 174 h 29546"/>
                <a:gd name="T8" fmla="*/ 2524 w 25920"/>
                <a:gd name="T9" fmla="*/ 4377 h 29546"/>
                <a:gd name="T10" fmla="*/ 0 w 25920"/>
                <a:gd name="T11" fmla="*/ 8237 h 29546"/>
                <a:gd name="T12" fmla="*/ 0 w 25920"/>
                <a:gd name="T13" fmla="*/ 23331 h 29546"/>
                <a:gd name="T14" fmla="*/ 671 w 25920"/>
                <a:gd name="T15" fmla="*/ 24357 h 29546"/>
                <a:gd name="T16" fmla="*/ 12126 w 25920"/>
                <a:gd name="T17" fmla="*/ 29371 h 29546"/>
                <a:gd name="T18" fmla="*/ 12960 w 25920"/>
                <a:gd name="T19" fmla="*/ 29546 h 29546"/>
                <a:gd name="T20" fmla="*/ 13794 w 25920"/>
                <a:gd name="T21" fmla="*/ 29371 h 29546"/>
                <a:gd name="T22" fmla="*/ 23396 w 25920"/>
                <a:gd name="T23" fmla="*/ 25168 h 29546"/>
                <a:gd name="T24" fmla="*/ 25920 w 25920"/>
                <a:gd name="T25" fmla="*/ 21308 h 29546"/>
                <a:gd name="T26" fmla="*/ 25920 w 25920"/>
                <a:gd name="T27" fmla="*/ 6214 h 29546"/>
                <a:gd name="T28" fmla="*/ 25249 w 25920"/>
                <a:gd name="T29" fmla="*/ 5188 h 29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920" h="29546">
                  <a:moveTo>
                    <a:pt x="25249" y="5188"/>
                  </a:moveTo>
                  <a:cubicBezTo>
                    <a:pt x="13794" y="174"/>
                    <a:pt x="13794" y="174"/>
                    <a:pt x="13794" y="174"/>
                  </a:cubicBezTo>
                  <a:cubicBezTo>
                    <a:pt x="13530" y="58"/>
                    <a:pt x="13249" y="0"/>
                    <a:pt x="12960" y="0"/>
                  </a:cubicBezTo>
                  <a:cubicBezTo>
                    <a:pt x="12672" y="0"/>
                    <a:pt x="12391" y="58"/>
                    <a:pt x="12126" y="174"/>
                  </a:cubicBezTo>
                  <a:cubicBezTo>
                    <a:pt x="2524" y="4377"/>
                    <a:pt x="2524" y="4377"/>
                    <a:pt x="2524" y="4377"/>
                  </a:cubicBezTo>
                  <a:cubicBezTo>
                    <a:pt x="991" y="5048"/>
                    <a:pt x="0" y="6563"/>
                    <a:pt x="0" y="8237"/>
                  </a:cubicBezTo>
                  <a:cubicBezTo>
                    <a:pt x="0" y="23331"/>
                    <a:pt x="0" y="23331"/>
                    <a:pt x="0" y="23331"/>
                  </a:cubicBezTo>
                  <a:cubicBezTo>
                    <a:pt x="0" y="23776"/>
                    <a:pt x="264" y="24179"/>
                    <a:pt x="671" y="24357"/>
                  </a:cubicBezTo>
                  <a:cubicBezTo>
                    <a:pt x="12126" y="29371"/>
                    <a:pt x="12126" y="29371"/>
                    <a:pt x="12126" y="29371"/>
                  </a:cubicBezTo>
                  <a:cubicBezTo>
                    <a:pt x="12391" y="29487"/>
                    <a:pt x="12672" y="29546"/>
                    <a:pt x="12960" y="29546"/>
                  </a:cubicBezTo>
                  <a:cubicBezTo>
                    <a:pt x="13249" y="29546"/>
                    <a:pt x="13530" y="29487"/>
                    <a:pt x="13794" y="29371"/>
                  </a:cubicBezTo>
                  <a:cubicBezTo>
                    <a:pt x="23396" y="25168"/>
                    <a:pt x="23396" y="25168"/>
                    <a:pt x="23396" y="25168"/>
                  </a:cubicBezTo>
                  <a:cubicBezTo>
                    <a:pt x="24930" y="24497"/>
                    <a:pt x="25920" y="22982"/>
                    <a:pt x="25920" y="21308"/>
                  </a:cubicBezTo>
                  <a:cubicBezTo>
                    <a:pt x="25920" y="6214"/>
                    <a:pt x="25920" y="6214"/>
                    <a:pt x="25920" y="6214"/>
                  </a:cubicBezTo>
                  <a:cubicBezTo>
                    <a:pt x="25920" y="5769"/>
                    <a:pt x="25657" y="5367"/>
                    <a:pt x="25249" y="518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18247CE-0CB9-46A7-99F9-E9CAE7662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02978" y="3389657"/>
              <a:ext cx="457200" cy="457200"/>
            </a:xfrm>
            <a:prstGeom prst="rect">
              <a:avLst/>
            </a:prstGeom>
            <a:grpFill/>
            <a:ln>
              <a:noFill/>
            </a:ln>
          </p:spPr>
        </p:pic>
      </p:grpSp>
      <p:pic>
        <p:nvPicPr>
          <p:cNvPr id="18" name="Picture 17" descr="A picture containing kite&#10;&#10;Description automatically generated">
            <a:extLst>
              <a:ext uri="{FF2B5EF4-FFF2-40B4-BE49-F238E27FC236}">
                <a16:creationId xmlns:a16="http://schemas.microsoft.com/office/drawing/2014/main" id="{0DE982C1-6D15-4F20-8B3B-57B960E5E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450" y="3547970"/>
            <a:ext cx="472017" cy="47201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6E930C1-79D9-4278-AAB2-25D54EA73D82}"/>
              </a:ext>
            </a:extLst>
          </p:cNvPr>
          <p:cNvGrpSpPr>
            <a:grpSpLocks noChangeAspect="1"/>
          </p:cNvGrpSpPr>
          <p:nvPr/>
        </p:nvGrpSpPr>
        <p:grpSpPr>
          <a:xfrm>
            <a:off x="10556006" y="5468364"/>
            <a:ext cx="800404" cy="864436"/>
            <a:chOff x="10962914" y="3383831"/>
            <a:chExt cx="457200" cy="493776"/>
          </a:xfrm>
          <a:noFill/>
        </p:grpSpPr>
        <p:sp useBgFill="1">
          <p:nvSpPr>
            <p:cNvPr id="20" name="Freeform 20">
              <a:extLst>
                <a:ext uri="{FF2B5EF4-FFF2-40B4-BE49-F238E27FC236}">
                  <a16:creationId xmlns:a16="http://schemas.microsoft.com/office/drawing/2014/main" id="{8C3A4CF9-4EE0-455D-A2AE-0605B41C4B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76345" y="3383831"/>
              <a:ext cx="430339" cy="493776"/>
            </a:xfrm>
            <a:custGeom>
              <a:avLst/>
              <a:gdLst>
                <a:gd name="T0" fmla="*/ 25249 w 25920"/>
                <a:gd name="T1" fmla="*/ 5188 h 29546"/>
                <a:gd name="T2" fmla="*/ 13794 w 25920"/>
                <a:gd name="T3" fmla="*/ 174 h 29546"/>
                <a:gd name="T4" fmla="*/ 12960 w 25920"/>
                <a:gd name="T5" fmla="*/ 0 h 29546"/>
                <a:gd name="T6" fmla="*/ 12126 w 25920"/>
                <a:gd name="T7" fmla="*/ 174 h 29546"/>
                <a:gd name="T8" fmla="*/ 2524 w 25920"/>
                <a:gd name="T9" fmla="*/ 4377 h 29546"/>
                <a:gd name="T10" fmla="*/ 0 w 25920"/>
                <a:gd name="T11" fmla="*/ 8237 h 29546"/>
                <a:gd name="T12" fmla="*/ 0 w 25920"/>
                <a:gd name="T13" fmla="*/ 23331 h 29546"/>
                <a:gd name="T14" fmla="*/ 671 w 25920"/>
                <a:gd name="T15" fmla="*/ 24357 h 29546"/>
                <a:gd name="T16" fmla="*/ 12126 w 25920"/>
                <a:gd name="T17" fmla="*/ 29371 h 29546"/>
                <a:gd name="T18" fmla="*/ 12960 w 25920"/>
                <a:gd name="T19" fmla="*/ 29546 h 29546"/>
                <a:gd name="T20" fmla="*/ 13794 w 25920"/>
                <a:gd name="T21" fmla="*/ 29371 h 29546"/>
                <a:gd name="T22" fmla="*/ 23396 w 25920"/>
                <a:gd name="T23" fmla="*/ 25168 h 29546"/>
                <a:gd name="T24" fmla="*/ 25920 w 25920"/>
                <a:gd name="T25" fmla="*/ 21308 h 29546"/>
                <a:gd name="T26" fmla="*/ 25920 w 25920"/>
                <a:gd name="T27" fmla="*/ 6214 h 29546"/>
                <a:gd name="T28" fmla="*/ 25249 w 25920"/>
                <a:gd name="T29" fmla="*/ 5188 h 29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920" h="29546">
                  <a:moveTo>
                    <a:pt x="25249" y="5188"/>
                  </a:moveTo>
                  <a:cubicBezTo>
                    <a:pt x="13794" y="174"/>
                    <a:pt x="13794" y="174"/>
                    <a:pt x="13794" y="174"/>
                  </a:cubicBezTo>
                  <a:cubicBezTo>
                    <a:pt x="13530" y="58"/>
                    <a:pt x="13249" y="0"/>
                    <a:pt x="12960" y="0"/>
                  </a:cubicBezTo>
                  <a:cubicBezTo>
                    <a:pt x="12672" y="0"/>
                    <a:pt x="12391" y="58"/>
                    <a:pt x="12126" y="174"/>
                  </a:cubicBezTo>
                  <a:cubicBezTo>
                    <a:pt x="2524" y="4377"/>
                    <a:pt x="2524" y="4377"/>
                    <a:pt x="2524" y="4377"/>
                  </a:cubicBezTo>
                  <a:cubicBezTo>
                    <a:pt x="991" y="5048"/>
                    <a:pt x="0" y="6563"/>
                    <a:pt x="0" y="8237"/>
                  </a:cubicBezTo>
                  <a:cubicBezTo>
                    <a:pt x="0" y="23331"/>
                    <a:pt x="0" y="23331"/>
                    <a:pt x="0" y="23331"/>
                  </a:cubicBezTo>
                  <a:cubicBezTo>
                    <a:pt x="0" y="23776"/>
                    <a:pt x="264" y="24179"/>
                    <a:pt x="671" y="24357"/>
                  </a:cubicBezTo>
                  <a:cubicBezTo>
                    <a:pt x="12126" y="29371"/>
                    <a:pt x="12126" y="29371"/>
                    <a:pt x="12126" y="29371"/>
                  </a:cubicBezTo>
                  <a:cubicBezTo>
                    <a:pt x="12391" y="29487"/>
                    <a:pt x="12672" y="29546"/>
                    <a:pt x="12960" y="29546"/>
                  </a:cubicBezTo>
                  <a:cubicBezTo>
                    <a:pt x="13249" y="29546"/>
                    <a:pt x="13530" y="29487"/>
                    <a:pt x="13794" y="29371"/>
                  </a:cubicBezTo>
                  <a:cubicBezTo>
                    <a:pt x="23396" y="25168"/>
                    <a:pt x="23396" y="25168"/>
                    <a:pt x="23396" y="25168"/>
                  </a:cubicBezTo>
                  <a:cubicBezTo>
                    <a:pt x="24930" y="24497"/>
                    <a:pt x="25920" y="22982"/>
                    <a:pt x="25920" y="21308"/>
                  </a:cubicBezTo>
                  <a:cubicBezTo>
                    <a:pt x="25920" y="6214"/>
                    <a:pt x="25920" y="6214"/>
                    <a:pt x="25920" y="6214"/>
                  </a:cubicBezTo>
                  <a:cubicBezTo>
                    <a:pt x="25920" y="5769"/>
                    <a:pt x="25657" y="5367"/>
                    <a:pt x="25249" y="518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8860E05-0FA6-47D4-A858-2A3822F61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62914" y="3402119"/>
              <a:ext cx="457200" cy="457200"/>
            </a:xfrm>
            <a:prstGeom prst="rect">
              <a:avLst/>
            </a:prstGeom>
            <a:grpFill/>
            <a:ln>
              <a:noFill/>
            </a:ln>
          </p:spPr>
        </p:pic>
      </p:grpSp>
      <p:pic>
        <p:nvPicPr>
          <p:cNvPr id="22" name="Picture 21" descr="A picture containing kite&#10;&#10;Description automatically generated">
            <a:extLst>
              <a:ext uri="{FF2B5EF4-FFF2-40B4-BE49-F238E27FC236}">
                <a16:creationId xmlns:a16="http://schemas.microsoft.com/office/drawing/2014/main" id="{FF7E12E3-560C-40AE-A358-FC8F8F67B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923" y="5262143"/>
            <a:ext cx="472017" cy="47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0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032A1-9495-4738-8FFA-5E4E2E747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can ArcGIS Notebooks do?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FBB0E0-45DF-47D5-A9A0-03A9C13E8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03" y="2627084"/>
            <a:ext cx="1135781" cy="1135781"/>
          </a:xfrm>
        </p:spPr>
      </p:pic>
      <p:pic>
        <p:nvPicPr>
          <p:cNvPr id="7" name="Picture 6" descr="A close up of a necklace&#10;&#10;Description automatically generated">
            <a:extLst>
              <a:ext uri="{FF2B5EF4-FFF2-40B4-BE49-F238E27FC236}">
                <a16:creationId xmlns:a16="http://schemas.microsoft.com/office/drawing/2014/main" id="{40D88949-725F-4851-8D0F-75915D685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745" y="2627085"/>
            <a:ext cx="1135780" cy="1135780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C8C7D70B-57BF-4801-919A-1032C56146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765" y="2627086"/>
            <a:ext cx="1135780" cy="113578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BC8B25E1-7602-447D-8E16-038D0F1E56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299" y="2627085"/>
            <a:ext cx="1135781" cy="1135781"/>
          </a:xfrm>
          <a:prstGeom prst="rect">
            <a:avLst/>
          </a:prstGeom>
        </p:spPr>
      </p:pic>
      <p:pic>
        <p:nvPicPr>
          <p:cNvPr id="13" name="Picture 12" descr="A drawing on a necklace&#10;&#10;Description automatically generated">
            <a:extLst>
              <a:ext uri="{FF2B5EF4-FFF2-40B4-BE49-F238E27FC236}">
                <a16:creationId xmlns:a16="http://schemas.microsoft.com/office/drawing/2014/main" id="{968D0D29-06FC-4600-BEA4-9E8900C6CA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332" y="2627085"/>
            <a:ext cx="1135782" cy="1135782"/>
          </a:xfrm>
          <a:prstGeom prst="rect">
            <a:avLst/>
          </a:prstGeom>
        </p:spPr>
      </p:pic>
      <p:pic>
        <p:nvPicPr>
          <p:cNvPr id="15" name="Picture 14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48162D5C-045E-4244-9B1A-EA2435EADD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641" y="2627087"/>
            <a:ext cx="1135781" cy="1135781"/>
          </a:xfrm>
          <a:prstGeom prst="rect">
            <a:avLst/>
          </a:prstGeom>
        </p:spPr>
      </p:pic>
      <p:pic>
        <p:nvPicPr>
          <p:cNvPr id="17" name="Picture 16" descr="A picture containing light&#10;&#10;Description automatically generated">
            <a:extLst>
              <a:ext uri="{FF2B5EF4-FFF2-40B4-BE49-F238E27FC236}">
                <a16:creationId xmlns:a16="http://schemas.microsoft.com/office/drawing/2014/main" id="{FEDB176D-ACEF-4E84-8D00-3A3121D205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388" y="2612571"/>
            <a:ext cx="1135783" cy="113578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DE45284-E60A-44EC-95A4-7DFC88729233}"/>
              </a:ext>
            </a:extLst>
          </p:cNvPr>
          <p:cNvSpPr txBox="1"/>
          <p:nvPr/>
        </p:nvSpPr>
        <p:spPr>
          <a:xfrm>
            <a:off x="349722" y="4020449"/>
            <a:ext cx="132556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16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CA" sz="1600" dirty="0">
                <a:solidFill>
                  <a:schemeClr val="bg1"/>
                </a:solidFill>
              </a:rPr>
              <a:t>Engineering</a:t>
            </a:r>
          </a:p>
          <a:p>
            <a:pPr algn="ctr"/>
            <a:r>
              <a:rPr lang="en-CA" sz="1600" dirty="0">
                <a:solidFill>
                  <a:schemeClr val="bg1"/>
                </a:solidFill>
              </a:rPr>
              <a:t>(Wrangling)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0DA4D8-149D-4871-A8F5-8F42DBF10F56}"/>
              </a:ext>
            </a:extLst>
          </p:cNvPr>
          <p:cNvSpPr txBox="1"/>
          <p:nvPr/>
        </p:nvSpPr>
        <p:spPr>
          <a:xfrm>
            <a:off x="2045443" y="4020455"/>
            <a:ext cx="132556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1600" dirty="0">
                <a:solidFill>
                  <a:schemeClr val="bg1"/>
                </a:solidFill>
              </a:rPr>
              <a:t>(Spatial) Data Analysis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7CC72B-DE0D-47B5-9A4D-347CB95961CF}"/>
              </a:ext>
            </a:extLst>
          </p:cNvPr>
          <p:cNvSpPr txBox="1"/>
          <p:nvPr/>
        </p:nvSpPr>
        <p:spPr>
          <a:xfrm>
            <a:off x="3724251" y="4020454"/>
            <a:ext cx="132556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1600" dirty="0">
                <a:solidFill>
                  <a:schemeClr val="bg1"/>
                </a:solidFill>
              </a:rPr>
              <a:t>ML / DL / AI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A81D93-B33A-4EAB-A783-D9F7C1028B69}"/>
              </a:ext>
            </a:extLst>
          </p:cNvPr>
          <p:cNvSpPr txBox="1"/>
          <p:nvPr/>
        </p:nvSpPr>
        <p:spPr>
          <a:xfrm>
            <a:off x="5446601" y="4020454"/>
            <a:ext cx="132556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1600" dirty="0">
                <a:solidFill>
                  <a:schemeClr val="bg1"/>
                </a:solidFill>
              </a:rPr>
              <a:t>Automation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C185F9-C1F1-4B0B-9012-BD7413C02FE2}"/>
              </a:ext>
            </a:extLst>
          </p:cNvPr>
          <p:cNvSpPr txBox="1"/>
          <p:nvPr/>
        </p:nvSpPr>
        <p:spPr>
          <a:xfrm>
            <a:off x="6997048" y="4020450"/>
            <a:ext cx="17223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1600" dirty="0">
                <a:solidFill>
                  <a:schemeClr val="bg1"/>
                </a:solidFill>
              </a:rPr>
              <a:t>Collaboration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DB7E62-AD1C-4463-8E2B-366DF264C4CB}"/>
              </a:ext>
            </a:extLst>
          </p:cNvPr>
          <p:cNvSpPr txBox="1"/>
          <p:nvPr/>
        </p:nvSpPr>
        <p:spPr>
          <a:xfrm>
            <a:off x="8838043" y="4020455"/>
            <a:ext cx="132556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1600" dirty="0">
                <a:solidFill>
                  <a:schemeClr val="bg1"/>
                </a:solidFill>
              </a:rPr>
              <a:t>Storytelling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A9388F-4F46-4C8A-9BAE-4C733B0F9804}"/>
              </a:ext>
            </a:extLst>
          </p:cNvPr>
          <p:cNvSpPr txBox="1"/>
          <p:nvPr/>
        </p:nvSpPr>
        <p:spPr>
          <a:xfrm>
            <a:off x="10294232" y="4020449"/>
            <a:ext cx="172235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1600" dirty="0">
                <a:solidFill>
                  <a:schemeClr val="bg1"/>
                </a:solidFill>
              </a:rPr>
              <a:t>Iteration &amp; Experimentation</a:t>
            </a:r>
          </a:p>
          <a:p>
            <a:pPr algn="ctr"/>
            <a:r>
              <a:rPr lang="en-CA" sz="1600" dirty="0">
                <a:solidFill>
                  <a:schemeClr val="bg1"/>
                </a:solidFill>
              </a:rPr>
              <a:t>(Learning)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FB477DC-E715-461E-8917-71EB7D90905B}"/>
              </a:ext>
            </a:extLst>
          </p:cNvPr>
          <p:cNvCxnSpPr>
            <a:cxnSpLocks/>
          </p:cNvCxnSpPr>
          <p:nvPr/>
        </p:nvCxnSpPr>
        <p:spPr>
          <a:xfrm>
            <a:off x="7184571" y="5065486"/>
            <a:ext cx="45116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4ADE5A-60BB-4EA2-8784-B665B14EDE64}"/>
              </a:ext>
            </a:extLst>
          </p:cNvPr>
          <p:cNvCxnSpPr>
            <a:cxnSpLocks/>
          </p:cNvCxnSpPr>
          <p:nvPr/>
        </p:nvCxnSpPr>
        <p:spPr>
          <a:xfrm>
            <a:off x="349722" y="5014686"/>
            <a:ext cx="6647326" cy="5080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22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3CA35-591B-4888-8FF8-8D0D85D2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ArcGIS </a:t>
            </a:r>
            <a:r>
              <a:rPr lang="en-CA" dirty="0" err="1"/>
              <a:t>StoryMaps</a:t>
            </a:r>
            <a:r>
              <a:rPr lang="en-CA" dirty="0"/>
              <a:t>...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AF7E5F-92CE-422F-BDFA-0D4C8C858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885" y="2385604"/>
            <a:ext cx="3975695" cy="2406105"/>
          </a:xfrm>
          <a:prstGeom prst="rect">
            <a:avLst/>
          </a:prstGeom>
        </p:spPr>
      </p:pic>
      <p:pic>
        <p:nvPicPr>
          <p:cNvPr id="7" name="MappingMountEverest-b">
            <a:hlinkClick r:id="" action="ppaction://media"/>
            <a:extLst>
              <a:ext uri="{FF2B5EF4-FFF2-40B4-BE49-F238E27FC236}">
                <a16:creationId xmlns:a16="http://schemas.microsoft.com/office/drawing/2014/main" id="{BDA994CC-8297-43FF-BF90-1EDC3C88B4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33696" y="1835831"/>
            <a:ext cx="6299076" cy="37415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A2E05A-8ED0-4210-810A-95ACF08321FA}"/>
              </a:ext>
            </a:extLst>
          </p:cNvPr>
          <p:cNvSpPr txBox="1"/>
          <p:nvPr/>
        </p:nvSpPr>
        <p:spPr>
          <a:xfrm>
            <a:off x="359228" y="4992908"/>
            <a:ext cx="413535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1600" dirty="0">
                <a:solidFill>
                  <a:schemeClr val="bg1"/>
                </a:solidFill>
              </a:rPr>
              <a:t>help you turn this...</a:t>
            </a:r>
          </a:p>
          <a:p>
            <a:pPr algn="ctr"/>
            <a:r>
              <a:rPr lang="en-CA" sz="1600" dirty="0">
                <a:solidFill>
                  <a:schemeClr val="bg1"/>
                </a:solidFill>
              </a:rPr>
              <a:t> (simple web maps)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0F20DA-840F-444C-9CBE-660820535A54}"/>
              </a:ext>
            </a:extLst>
          </p:cNvPr>
          <p:cNvSpPr txBox="1"/>
          <p:nvPr/>
        </p:nvSpPr>
        <p:spPr>
          <a:xfrm>
            <a:off x="8049334" y="5807040"/>
            <a:ext cx="17223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1600" dirty="0">
                <a:solidFill>
                  <a:schemeClr val="bg1"/>
                </a:solidFill>
              </a:rPr>
              <a:t>…into this.</a:t>
            </a:r>
          </a:p>
        </p:txBody>
      </p:sp>
    </p:spTree>
    <p:extLst>
      <p:ext uri="{BB962C8B-B14F-4D97-AF65-F5344CB8AC3E}">
        <p14:creationId xmlns:p14="http://schemas.microsoft.com/office/powerpoint/2010/main" val="2210300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D093F-E7D7-4464-A4F8-3D11227C6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ArcGIS Notebooks…</a:t>
            </a:r>
          </a:p>
        </p:txBody>
      </p:sp>
      <p:pic>
        <p:nvPicPr>
          <p:cNvPr id="4" name="Jupyter">
            <a:hlinkClick r:id="" action="ppaction://media"/>
            <a:extLst>
              <a:ext uri="{FF2B5EF4-FFF2-40B4-BE49-F238E27FC236}">
                <a16:creationId xmlns:a16="http://schemas.microsoft.com/office/drawing/2014/main" id="{20AC7AEF-58C6-4C33-BEA8-C7911E28D7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0999" t="13484" r="10888" b="13322"/>
          <a:stretch/>
        </p:blipFill>
        <p:spPr>
          <a:xfrm>
            <a:off x="6401076" y="1857105"/>
            <a:ext cx="5381001" cy="4033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0F3FEA-BC58-4BD2-AA12-8F907122D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950" y="2354317"/>
            <a:ext cx="4265054" cy="31222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9B2F30-27F6-475C-987E-B6EC78C6CD38}"/>
              </a:ext>
            </a:extLst>
          </p:cNvPr>
          <p:cNvSpPr txBox="1"/>
          <p:nvPr/>
        </p:nvSpPr>
        <p:spPr>
          <a:xfrm>
            <a:off x="1010801" y="5560818"/>
            <a:ext cx="413535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1600" dirty="0">
                <a:solidFill>
                  <a:schemeClr val="bg1"/>
                </a:solidFill>
              </a:rPr>
              <a:t>help you turn this...</a:t>
            </a:r>
          </a:p>
          <a:p>
            <a:pPr algn="ctr"/>
            <a:r>
              <a:rPr lang="en-CA" sz="1600" dirty="0">
                <a:solidFill>
                  <a:schemeClr val="bg1"/>
                </a:solidFill>
              </a:rPr>
              <a:t> (python scripts)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0E95CA-DE26-4F01-8ABB-7D2C516D4519}"/>
              </a:ext>
            </a:extLst>
          </p:cNvPr>
          <p:cNvSpPr txBox="1"/>
          <p:nvPr/>
        </p:nvSpPr>
        <p:spPr>
          <a:xfrm>
            <a:off x="7999174" y="6017062"/>
            <a:ext cx="17223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1600" dirty="0">
                <a:solidFill>
                  <a:schemeClr val="bg1"/>
                </a:solidFill>
              </a:rPr>
              <a:t>…into this.</a:t>
            </a:r>
          </a:p>
        </p:txBody>
      </p:sp>
    </p:spTree>
    <p:extLst>
      <p:ext uri="{BB962C8B-B14F-4D97-AF65-F5344CB8AC3E}">
        <p14:creationId xmlns:p14="http://schemas.microsoft.com/office/powerpoint/2010/main" val="119431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097B0-AC18-4199-8D34-3290B6FE512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31943"/>
            <a:ext cx="10515600" cy="477361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CA" sz="4800" dirty="0">
                <a:solidFill>
                  <a:schemeClr val="bg1"/>
                </a:solidFill>
              </a:rPr>
              <a:t>Getting Started...</a:t>
            </a:r>
          </a:p>
        </p:txBody>
      </p:sp>
    </p:spTree>
    <p:extLst>
      <p:ext uri="{BB962C8B-B14F-4D97-AF65-F5344CB8AC3E}">
        <p14:creationId xmlns:p14="http://schemas.microsoft.com/office/powerpoint/2010/main" val="3492424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D8D8D8"/>
      </a:hlink>
      <a:folHlink>
        <a:srgbClr val="ADB9CA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D260B8F-D12C-4084-8BA7-8C90608BBEA6}" vid="{98BF17DE-5FE1-4892-8CE2-CE7E00792EE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817</TotalTime>
  <Words>355</Words>
  <Application>Microsoft Office PowerPoint</Application>
  <PresentationFormat>Widescreen</PresentationFormat>
  <Paragraphs>93</Paragraphs>
  <Slides>10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AvenirNext LT Pro Regular</vt:lpstr>
      <vt:lpstr>Calibri</vt:lpstr>
      <vt:lpstr>Century Gothic</vt:lpstr>
      <vt:lpstr>Office Theme</vt:lpstr>
      <vt:lpstr>Bringing GIS Analysis to Life using Python Notebooks</vt:lpstr>
      <vt:lpstr>Workshop Agenda</vt:lpstr>
      <vt:lpstr>Python</vt:lpstr>
      <vt:lpstr>Jupyter Notebook</vt:lpstr>
      <vt:lpstr>ArcGIS Notebooks</vt:lpstr>
      <vt:lpstr>What can ArcGIS Notebooks do?</vt:lpstr>
      <vt:lpstr>ArcGIS StoryMaps...</vt:lpstr>
      <vt:lpstr>ArcGIS Notebooks…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Creative City Building</dc:title>
  <dc:creator>David Kossowsky</dc:creator>
  <cp:lastModifiedBy>Michael Leahy</cp:lastModifiedBy>
  <cp:revision>51</cp:revision>
  <dcterms:modified xsi:type="dcterms:W3CDTF">2022-01-26T17:02:18Z</dcterms:modified>
</cp:coreProperties>
</file>